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9" r:id="rId4"/>
    <p:sldId id="258" r:id="rId5"/>
    <p:sldId id="260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72" r:id="rId21"/>
    <p:sldId id="273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1"/>
    <p:restoredTop sz="78287"/>
  </p:normalViewPr>
  <p:slideViewPr>
    <p:cSldViewPr snapToGrid="0" snapToObjects="1">
      <p:cViewPr>
        <p:scale>
          <a:sx n="81" d="100"/>
          <a:sy n="81" d="100"/>
        </p:scale>
        <p:origin x="20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DD72C-5CBB-0047-99BE-9C9789263C3E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59429-FC9D-8B44-9CEF-1BC64D9473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26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59429-FC9D-8B44-9CEF-1BC64D9473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26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848D-D718-2076-A5EC-1C1890CB9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9B654-F0B8-A209-0923-606B3D394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27771-C58F-F96C-B8AE-027B724C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82EA7-A269-2974-1C11-9750C4E1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3377E-DF48-7012-FA72-60D7B76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04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66FA-9A93-B3F3-D339-3888BF67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47E17-AD7C-B568-9791-578F38A46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D06AE-6731-4EEC-B999-59256D36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0653C-C8CC-7BB5-B511-BB20502CA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BD40-15E6-0086-078A-F02C2081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12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1F84A6-11BD-8362-ADAD-7C7303FD6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79817-5727-D959-D1BC-F012D4905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FE796-2BAC-2D38-2A6E-4263187C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34997-E934-6ADB-56D4-2DAF61CF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63BAA-7BA0-1DB6-B1D1-995859E8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25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C620-A759-98F7-C618-8CF418B7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D520-E552-D2D9-E51C-95FC9A74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84796-CE05-843E-B905-A1D4890FE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2468-F3D7-3701-A50F-8C71B4ED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E70C-08BD-6E1D-A73C-DD3759FE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07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012F-8596-6E64-7E51-C811AC8D4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A999B-2209-F386-44DC-34884E27A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15850-D439-A2FD-58F7-BD71DEEB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5115B-D672-5120-820C-F60E5449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0BF71-1EC9-D2A3-9911-9ACB85E2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89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DA23-1D57-03AC-72CC-CD389F01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8DF08-3E51-CD87-6F7E-973572898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EB539-B107-E872-08EF-F659C7798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E48BD-71F8-0EC1-0F1D-CAF5DD6F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A82B2-6075-3B11-A021-82D2D58D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5572C-8589-8FD6-B46C-C458032D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041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300B-BDDA-9ECC-C1B2-6C09CEFD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74AB2-421B-AC4D-F1AD-E92897BCE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44417-8B41-0EEE-F0D2-F508BC772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55226-59FB-CE37-D3E6-2F6440AF1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6F47A-1CB5-C8DC-C7A7-D98AAE68F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6BC924-DE84-21A4-B516-F8B7ACD1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BF9F6-BCF8-4DB9-D33A-834A15A0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8B409-A4C6-9629-6920-80031FEC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53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922F-DFDD-B21F-FD71-851C65F46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38FD3-ABE1-BF8A-87B3-4B82EFEA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C7B5B-3381-03A1-23C9-383DD00F4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8C1C1-A1C1-459B-B152-DE7C138C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3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B6242-BC2E-04D4-EF8B-3873D7D9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43B768-789E-6B72-5B70-2AEF7DC8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16720-BBAB-74A9-846F-DD61A606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49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23D7-675E-5A4B-0D58-A8F9179A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D2C19-647F-C9F9-9583-105BC2F3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927B1-B627-B5E4-1815-17DF89FFB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3C605-07B4-5DB3-D309-4F8908C9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31640-C2CF-38BA-50CE-B70AF7E77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45B10-F9DA-D49E-F45C-67657170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808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AAB5-FB64-045B-B78B-E06FE202C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992B6-0834-4FBD-9660-7CB39D18FE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1F84E-CA02-F3DB-CC9F-AE6688A8F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05089-E0F2-ABF5-5289-D221E765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C5F6B-19CC-3E4F-7DC6-AF2FB137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E7532-0DAE-278B-EA00-A9F82BEE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08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0435FB-F450-151A-1B9D-0559B71A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94477-1376-1174-C6CD-237764BA4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A2C89-11E9-D08E-58C6-E98440400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5A09E-8BD4-544F-A550-CEFB05B8B25D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F012A-C8D0-F3C2-B2CF-095D835F59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EFE75-403A-5EEC-9130-9CCBFFE7B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94CEF-1B7C-C34F-ADC6-53009D6CE4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89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F04C-2F7B-05FC-FC28-24E9DEDEC5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People and the Planet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C75CF-31B7-3A5D-D2D0-B7F0E0FC1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KS3 Curriculum Project</a:t>
            </a:r>
          </a:p>
        </p:txBody>
      </p:sp>
    </p:spTree>
    <p:extLst>
      <p:ext uri="{BB962C8B-B14F-4D97-AF65-F5344CB8AC3E}">
        <p14:creationId xmlns:p14="http://schemas.microsoft.com/office/powerpoint/2010/main" val="121691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49E5E-67B7-1AB1-014D-31C64ECC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86" y="232347"/>
            <a:ext cx="9146628" cy="63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7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8342548-02C4-381B-8EAC-D3A2E3D5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2" y="238528"/>
            <a:ext cx="4853590" cy="6380943"/>
          </a:xfrm>
          <a:prstGeom prst="rect">
            <a:avLst/>
          </a:prstGeom>
        </p:spPr>
      </p:pic>
      <p:pic>
        <p:nvPicPr>
          <p:cNvPr id="4098" name="Picture 2" descr="Paper Plate Puppets - My Kid Craft">
            <a:extLst>
              <a:ext uri="{FF2B5EF4-FFF2-40B4-BE49-F238E27FC236}">
                <a16:creationId xmlns:a16="http://schemas.microsoft.com/office/drawing/2014/main" id="{E43E4DEB-5C82-3EEF-7ACE-1C9D7556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724" y="1877409"/>
            <a:ext cx="4137572" cy="310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875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324E19A-7164-5FB7-58A3-526296B5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216" y="0"/>
            <a:ext cx="5557783" cy="701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2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93A8571-B89C-C455-1A5C-F1BA0BE8A9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65644" y="1954486"/>
            <a:ext cx="13323287" cy="294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94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66E05-65C8-33B5-A970-F3165BAA1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76g </a:t>
            </a:r>
            <a:r>
              <a:rPr lang="en-GB" dirty="0"/>
              <a:t>= average meat consumed in UK</a:t>
            </a:r>
          </a:p>
          <a:p>
            <a:r>
              <a:rPr lang="en-GB" dirty="0">
                <a:highlight>
                  <a:srgbClr val="FFFF00"/>
                </a:highlight>
              </a:rPr>
              <a:t>17% </a:t>
            </a:r>
            <a:r>
              <a:rPr lang="en-GB" dirty="0"/>
              <a:t>cut in meat consumption in UK in 2021</a:t>
            </a:r>
          </a:p>
          <a:p>
            <a:r>
              <a:rPr lang="en-GB" dirty="0"/>
              <a:t>Livestock are responsible for </a:t>
            </a:r>
            <a:r>
              <a:rPr lang="en-GB" dirty="0">
                <a:highlight>
                  <a:srgbClr val="FFFF00"/>
                </a:highlight>
              </a:rPr>
              <a:t>14.5% </a:t>
            </a:r>
            <a:r>
              <a:rPr lang="en-GB" dirty="0"/>
              <a:t>of global greenhouse gases.</a:t>
            </a:r>
          </a:p>
          <a:p>
            <a:r>
              <a:rPr lang="en-GB" dirty="0">
                <a:highlight>
                  <a:srgbClr val="FFFF00"/>
                </a:highlight>
              </a:rPr>
              <a:t>2006</a:t>
            </a:r>
            <a:r>
              <a:rPr lang="en-GB" dirty="0"/>
              <a:t> = Animal Welfare Act</a:t>
            </a:r>
          </a:p>
          <a:p>
            <a:r>
              <a:rPr lang="en-GB" dirty="0">
                <a:highlight>
                  <a:srgbClr val="FFFF00"/>
                </a:highlight>
              </a:rPr>
              <a:t>2020</a:t>
            </a:r>
            <a:r>
              <a:rPr lang="en-GB" dirty="0"/>
              <a:t> = ethical veganism is protected belief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29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4CF9-98C5-237F-374A-69B47AFE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EA752F-78EB-F37D-2E94-65E039AB5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350" y="968725"/>
            <a:ext cx="7099300" cy="4920549"/>
          </a:xfrm>
        </p:spPr>
      </p:pic>
    </p:spTree>
    <p:extLst>
      <p:ext uri="{BB962C8B-B14F-4D97-AF65-F5344CB8AC3E}">
        <p14:creationId xmlns:p14="http://schemas.microsoft.com/office/powerpoint/2010/main" val="306875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EFAE-E67C-6C7B-2C28-FAB6EAD8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GB" dirty="0"/>
              <a:t>Silent debate</a:t>
            </a:r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BE629AA-4096-2B4A-E8AA-5A73D77B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52" y="2238703"/>
            <a:ext cx="7427348" cy="40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4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F1464A-0912-BC70-C471-F7251DF00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5159" y="241674"/>
            <a:ext cx="4481681" cy="6251201"/>
          </a:xfrm>
        </p:spPr>
      </p:pic>
    </p:spTree>
    <p:extLst>
      <p:ext uri="{BB962C8B-B14F-4D97-AF65-F5344CB8AC3E}">
        <p14:creationId xmlns:p14="http://schemas.microsoft.com/office/powerpoint/2010/main" val="326310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5E79-2D3E-823E-0E67-D94EBDC9D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9AD21EE-1AE6-0AB6-03EA-2AFC53FFD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30" y="789666"/>
            <a:ext cx="6434740" cy="5278668"/>
          </a:xfrm>
        </p:spPr>
      </p:pic>
    </p:spTree>
    <p:extLst>
      <p:ext uri="{BB962C8B-B14F-4D97-AF65-F5344CB8AC3E}">
        <p14:creationId xmlns:p14="http://schemas.microsoft.com/office/powerpoint/2010/main" val="1789274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7FBF-FC8D-00D7-E5FD-30BAD88A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F682-3A92-48FC-5B35-DC968CEE1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2D29F034-6D89-6C87-AC44-2D3FFCE2E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7" y="583297"/>
            <a:ext cx="6358480" cy="3417997"/>
          </a:xfrm>
          <a:prstGeom prst="rect">
            <a:avLst/>
          </a:prstGeom>
        </p:spPr>
      </p:pic>
      <p:pic>
        <p:nvPicPr>
          <p:cNvPr id="5122" name="Picture 2" descr="The Flood's Deeper Message of Mercy - En-Gedi Resource Center">
            <a:extLst>
              <a:ext uri="{FF2B5EF4-FFF2-40B4-BE49-F238E27FC236}">
                <a16:creationId xmlns:a16="http://schemas.microsoft.com/office/drawing/2014/main" id="{8562C22C-A7B4-2CF3-5E01-CA334418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890" y="2048710"/>
            <a:ext cx="5192110" cy="408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32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368F9BB-DA49-8D3A-9984-11F77C559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83"/>
          <a:stretch/>
        </p:blipFill>
        <p:spPr>
          <a:xfrm>
            <a:off x="2899302" y="-11442"/>
            <a:ext cx="3138244" cy="6869442"/>
          </a:xfrm>
        </p:spPr>
      </p:pic>
      <p:pic>
        <p:nvPicPr>
          <p:cNvPr id="1028" name="Picture 4" descr="Search icon vector. Magnifying glass icon Stock Vector Image &amp; Art - Alamy">
            <a:extLst>
              <a:ext uri="{FF2B5EF4-FFF2-40B4-BE49-F238E27FC236}">
                <a16:creationId xmlns:a16="http://schemas.microsoft.com/office/drawing/2014/main" id="{CC08FF72-8968-0BD7-ED25-0EE56C93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t="13151" r="20727" b="15434"/>
          <a:stretch/>
        </p:blipFill>
        <p:spPr bwMode="auto">
          <a:xfrm flipH="1">
            <a:off x="150313" y="2141951"/>
            <a:ext cx="2926478" cy="36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36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EDA5-16E6-2EC4-220C-6423FEC64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7D484A5-A918-E823-FE08-239D1465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385" y="69333"/>
            <a:ext cx="5893229" cy="678866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1F21E6-FDAE-2CD6-7CAE-BF574914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43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A4A7-7B26-A037-C945-3CF0B631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6F38D-EE8C-FDE5-A016-457EA54DC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75494-A463-858C-BCFB-65EF5D9A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56"/>
          <a:stretch/>
        </p:blipFill>
        <p:spPr>
          <a:xfrm>
            <a:off x="6526923" y="365126"/>
            <a:ext cx="4770051" cy="5468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BF7E8-E9D6-3CA1-9C8D-B8A40A07A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256"/>
          <a:stretch/>
        </p:blipFill>
        <p:spPr>
          <a:xfrm>
            <a:off x="838200" y="365126"/>
            <a:ext cx="5420474" cy="546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25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7BF8-BF8F-87B1-5014-0964DBD1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943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People and the Planet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F0760-1C1A-AA9F-75E0-B8968B7B1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3393"/>
            <a:ext cx="10515600" cy="4351338"/>
          </a:xfrm>
        </p:spPr>
        <p:txBody>
          <a:bodyPr/>
          <a:lstStyle/>
          <a:p>
            <a:r>
              <a:rPr lang="en-GB" dirty="0"/>
              <a:t>By the end of the topics, students should…</a:t>
            </a:r>
          </a:p>
        </p:txBody>
      </p:sp>
    </p:spTree>
    <p:extLst>
      <p:ext uri="{BB962C8B-B14F-4D97-AF65-F5344CB8AC3E}">
        <p14:creationId xmlns:p14="http://schemas.microsoft.com/office/powerpoint/2010/main" val="393661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368F9BB-DA49-8D3A-9984-11F77C559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83"/>
          <a:stretch/>
        </p:blipFill>
        <p:spPr>
          <a:xfrm>
            <a:off x="2899302" y="-11442"/>
            <a:ext cx="3138244" cy="6869442"/>
          </a:xfrm>
        </p:spPr>
      </p:pic>
      <p:pic>
        <p:nvPicPr>
          <p:cNvPr id="1028" name="Picture 4" descr="Search icon vector. Magnifying glass icon Stock Vector Image &amp; Art - Alamy">
            <a:extLst>
              <a:ext uri="{FF2B5EF4-FFF2-40B4-BE49-F238E27FC236}">
                <a16:creationId xmlns:a16="http://schemas.microsoft.com/office/drawing/2014/main" id="{CC08FF72-8968-0BD7-ED25-0EE56C93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t="13151" r="20727" b="15434"/>
          <a:stretch/>
        </p:blipFill>
        <p:spPr bwMode="auto">
          <a:xfrm flipH="1">
            <a:off x="150313" y="2141951"/>
            <a:ext cx="2926478" cy="36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self-reflection? – Notebook Mentor">
            <a:extLst>
              <a:ext uri="{FF2B5EF4-FFF2-40B4-BE49-F238E27FC236}">
                <a16:creationId xmlns:a16="http://schemas.microsoft.com/office/drawing/2014/main" id="{4CC45A28-0C93-E48A-7E72-182C6F93A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4" r="11286"/>
          <a:stretch/>
        </p:blipFill>
        <p:spPr bwMode="auto">
          <a:xfrm>
            <a:off x="6859032" y="519663"/>
            <a:ext cx="4412053" cy="26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B03A45F9-8D1F-08DC-3409-88593AC9B8F4}"/>
              </a:ext>
            </a:extLst>
          </p:cNvPr>
          <p:cNvSpPr/>
          <p:nvPr/>
        </p:nvSpPr>
        <p:spPr>
          <a:xfrm flipH="1">
            <a:off x="6096000" y="166511"/>
            <a:ext cx="438411" cy="651353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 descr="I AM NOT A TREE! by Kelly Leiter">
            <a:extLst>
              <a:ext uri="{FF2B5EF4-FFF2-40B4-BE49-F238E27FC236}">
                <a16:creationId xmlns:a16="http://schemas.microsoft.com/office/drawing/2014/main" id="{D5CED0EC-1E70-C735-B2B2-012CACBE6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3774" r="12600" b="4946"/>
          <a:stretch/>
        </p:blipFill>
        <p:spPr bwMode="auto">
          <a:xfrm>
            <a:off x="7719790" y="3336809"/>
            <a:ext cx="2690535" cy="33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9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64FF4DB-2962-D053-A366-5503B6149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665833" y="1253332"/>
            <a:ext cx="635027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E8405-BAE8-B21B-2DC6-D4470E900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52" b="7010"/>
          <a:stretch/>
        </p:blipFill>
        <p:spPr>
          <a:xfrm rot="16200000">
            <a:off x="2533014" y="1230459"/>
            <a:ext cx="5275980" cy="4263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E96178-70A1-64A2-5710-753D268973FA}"/>
              </a:ext>
            </a:extLst>
          </p:cNvPr>
          <p:cNvSpPr txBox="1"/>
          <p:nvPr/>
        </p:nvSpPr>
        <p:spPr>
          <a:xfrm>
            <a:off x="331868" y="1124971"/>
            <a:ext cx="21608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Clarity</a:t>
            </a:r>
          </a:p>
          <a:p>
            <a:pPr marL="285750" indent="-285750">
              <a:buFontTx/>
              <a:buChar char="-"/>
            </a:pPr>
            <a:r>
              <a:rPr lang="en-GB" dirty="0"/>
              <a:t>Consistency</a:t>
            </a:r>
          </a:p>
          <a:p>
            <a:pPr marL="285750" indent="-285750">
              <a:buFontTx/>
              <a:buChar char="-"/>
            </a:pPr>
            <a:r>
              <a:rPr lang="en-GB" dirty="0"/>
              <a:t>Centralised </a:t>
            </a:r>
          </a:p>
          <a:p>
            <a:pPr marL="285750" indent="-285750">
              <a:buFontTx/>
              <a:buChar char="-"/>
            </a:pPr>
            <a:r>
              <a:rPr lang="en-GB" dirty="0"/>
              <a:t>Resource, but not a lesson</a:t>
            </a:r>
          </a:p>
          <a:p>
            <a:pPr marL="285750" indent="-285750">
              <a:buFontTx/>
              <a:buChar char="-"/>
            </a:pPr>
            <a:r>
              <a:rPr lang="en-GB" dirty="0"/>
              <a:t>Routine</a:t>
            </a:r>
          </a:p>
          <a:p>
            <a:pPr marL="285750" indent="-285750">
              <a:buFontTx/>
              <a:buChar char="-"/>
            </a:pPr>
            <a:r>
              <a:rPr lang="en-GB" dirty="0"/>
              <a:t>Clear instructions</a:t>
            </a:r>
          </a:p>
          <a:p>
            <a:pPr marL="285750" indent="-285750">
              <a:buFontTx/>
              <a:buChar char="-"/>
            </a:pPr>
            <a:r>
              <a:rPr lang="en-GB" dirty="0"/>
              <a:t>Revision resource</a:t>
            </a:r>
          </a:p>
          <a:p>
            <a:r>
              <a:rPr lang="en-GB" dirty="0"/>
              <a:t> 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30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B32F1-B148-7CE9-DBD7-7E2F4F867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178197" y="-951014"/>
            <a:ext cx="5835605" cy="8760027"/>
          </a:xfrm>
        </p:spPr>
      </p:pic>
    </p:spTree>
    <p:extLst>
      <p:ext uri="{BB962C8B-B14F-4D97-AF65-F5344CB8AC3E}">
        <p14:creationId xmlns:p14="http://schemas.microsoft.com/office/powerpoint/2010/main" val="239209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F387A9-3CFB-5363-2B2A-42596F3ED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39" y="1010236"/>
            <a:ext cx="3896638" cy="4351338"/>
          </a:xfrm>
        </p:spPr>
        <p:txBody>
          <a:bodyPr/>
          <a:lstStyle/>
          <a:p>
            <a:r>
              <a:rPr lang="en-GB" dirty="0"/>
              <a:t>“They should…”</a:t>
            </a:r>
          </a:p>
          <a:p>
            <a:r>
              <a:rPr lang="en-GB" dirty="0"/>
              <a:t>“They need to…”</a:t>
            </a:r>
          </a:p>
        </p:txBody>
      </p:sp>
      <p:pic>
        <p:nvPicPr>
          <p:cNvPr id="2050" name="Picture 2" descr="What does eco-friendly mean? - Ecofriendly Meaning - Environment Blog">
            <a:extLst>
              <a:ext uri="{FF2B5EF4-FFF2-40B4-BE49-F238E27FC236}">
                <a16:creationId xmlns:a16="http://schemas.microsoft.com/office/drawing/2014/main" id="{F3113744-FDC8-5880-F90C-79D99B0D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04" y="2013635"/>
            <a:ext cx="8419025" cy="38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20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A84FAFD-EE6D-9135-EA9D-98CC8B5C10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28775" y="302418"/>
            <a:ext cx="8934450" cy="6253163"/>
          </a:xfrm>
        </p:spPr>
      </p:pic>
    </p:spTree>
    <p:extLst>
      <p:ext uri="{BB962C8B-B14F-4D97-AF65-F5344CB8AC3E}">
        <p14:creationId xmlns:p14="http://schemas.microsoft.com/office/powerpoint/2010/main" val="2341447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54915BF-E473-8EBF-DF0E-E7679DF6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74" y="282438"/>
            <a:ext cx="4353253" cy="629312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1D12109-7D28-CDAC-CD90-02C4B5A31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096" y="790684"/>
            <a:ext cx="6020722" cy="1227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F6CEC-9AF5-6984-BB8A-52A24EB7A5A9}"/>
              </a:ext>
            </a:extLst>
          </p:cNvPr>
          <p:cNvSpPr txBox="1"/>
          <p:nvPr/>
        </p:nvSpPr>
        <p:spPr>
          <a:xfrm>
            <a:off x="6085490" y="2648607"/>
            <a:ext cx="21312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Partner talk</a:t>
            </a:r>
          </a:p>
          <a:p>
            <a:endParaRPr lang="en-GB" sz="3200" dirty="0"/>
          </a:p>
          <a:p>
            <a:r>
              <a:rPr lang="en-GB" sz="32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158978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E4FF86-9982-8117-283C-98FE8DD9CF28}"/>
              </a:ext>
            </a:extLst>
          </p:cNvPr>
          <p:cNvSpPr txBox="1"/>
          <p:nvPr/>
        </p:nvSpPr>
        <p:spPr>
          <a:xfrm>
            <a:off x="1229711" y="977462"/>
            <a:ext cx="95539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You now have 10 minutes to make a poster displaying ways that we can help stop climate change. Include practical advice and why it is our responsibility to care for the environment. 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9542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125</Words>
  <Application>Microsoft Macintosh PowerPoint</Application>
  <PresentationFormat>Widescreen</PresentationFormat>
  <Paragraphs>27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People and the Planet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People and the Planet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People and the Planet</dc:title>
  <dc:creator>Rebecca Wright</dc:creator>
  <cp:lastModifiedBy>Rebecca Wright</cp:lastModifiedBy>
  <cp:revision>5</cp:revision>
  <dcterms:created xsi:type="dcterms:W3CDTF">2022-06-28T04:20:14Z</dcterms:created>
  <dcterms:modified xsi:type="dcterms:W3CDTF">2022-06-29T18:45:58Z</dcterms:modified>
</cp:coreProperties>
</file>